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4"/>
  </p:notesMasterIdLst>
  <p:sldIdLst>
    <p:sldId id="256" r:id="rId2"/>
    <p:sldId id="285" r:id="rId3"/>
    <p:sldId id="287" r:id="rId4"/>
    <p:sldId id="292" r:id="rId5"/>
    <p:sldId id="294" r:id="rId6"/>
    <p:sldId id="295" r:id="rId7"/>
    <p:sldId id="296" r:id="rId8"/>
    <p:sldId id="299" r:id="rId9"/>
    <p:sldId id="300" r:id="rId10"/>
    <p:sldId id="298" r:id="rId11"/>
    <p:sldId id="297" r:id="rId12"/>
    <p:sldId id="28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winski, James P CIV GXMM, GXPM" initials="SJPCGG" lastIdx="1" clrIdx="0">
    <p:extLst>
      <p:ext uri="{19B8F6BF-5375-455C-9EA6-DF929625EA0E}">
        <p15:presenceInfo xmlns:p15="http://schemas.microsoft.com/office/powerpoint/2012/main" userId="S-1-5-21-1801674531-2146617017-725345543-555588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80" d="100"/>
          <a:sy n="80" d="100"/>
        </p:scale>
        <p:origin x="162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454090-AC24-429D-8AD3-783FF7EDAC63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F4674-B9FF-4F60-836E-3721ACD6E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23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3/21/2019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3/21/2019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3/21/2019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3/21/2019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3/21/2019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3/21/2019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3/21/2019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3/21/2019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octomap.github.i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2.informatik.uni-freiburg.de/~stachnis/pdf/grisetti07tro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E9711-6950-4D2D-B4C6-FACAF4CE50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Grid Mapping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373AFE-2517-4405-8D62-3535CA64A7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354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3960497" cy="1658198"/>
          </a:xfrm>
        </p:spPr>
        <p:txBody>
          <a:bodyPr/>
          <a:lstStyle/>
          <a:p>
            <a:r>
              <a:rPr lang="en-US" dirty="0" smtClean="0"/>
              <a:t>Map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073" y="321012"/>
            <a:ext cx="1720178" cy="149806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809" t="54408" r="1766" b="12882"/>
          <a:stretch/>
        </p:blipFill>
        <p:spPr>
          <a:xfrm>
            <a:off x="4745074" y="1929499"/>
            <a:ext cx="7229677" cy="4742640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5605162" y="1070042"/>
            <a:ext cx="860089" cy="564205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175">
                <a:solidFill>
                  <a:schemeClr val="bg1"/>
                </a:solidFill>
              </a:ln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745072" y="1070042"/>
            <a:ext cx="860090" cy="85945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6465250" y="1070042"/>
            <a:ext cx="5509501" cy="85945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B971A158-ED84-45BB-9E8F-50501FCC3C8F}"/>
              </a:ext>
            </a:extLst>
          </p:cNvPr>
          <p:cNvSpPr txBox="1">
            <a:spLocks/>
          </p:cNvSpPr>
          <p:nvPr/>
        </p:nvSpPr>
        <p:spPr>
          <a:xfrm>
            <a:off x="676657" y="2011680"/>
            <a:ext cx="3941064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2D occupancy grid map of the Freiburg </a:t>
            </a:r>
            <a:r>
              <a:rPr lang="en-US" dirty="0">
                <a:solidFill>
                  <a:schemeClr val="tx1"/>
                </a:solidFill>
              </a:rPr>
              <a:t>c</a:t>
            </a:r>
            <a:r>
              <a:rPr lang="en-US" dirty="0" smtClean="0">
                <a:solidFill>
                  <a:schemeClr val="tx1"/>
                </a:solidFill>
              </a:rPr>
              <a:t>ampus </a:t>
            </a: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Black cells are occupied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White cells are unoccupied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Grey cells are unseen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Saved as .</a:t>
            </a:r>
            <a:r>
              <a:rPr lang="en-US" dirty="0" err="1" smtClean="0">
                <a:solidFill>
                  <a:schemeClr val="tx1"/>
                </a:solidFill>
              </a:rPr>
              <a:t>yaml</a:t>
            </a:r>
            <a:r>
              <a:rPr lang="en-US" dirty="0" smtClean="0">
                <a:solidFill>
                  <a:schemeClr val="tx1"/>
                </a:solidFill>
              </a:rPr>
              <a:t> and .</a:t>
            </a:r>
            <a:r>
              <a:rPr lang="en-US" dirty="0" err="1" smtClean="0">
                <a:solidFill>
                  <a:schemeClr val="tx1"/>
                </a:solidFill>
              </a:rPr>
              <a:t>png</a:t>
            </a:r>
            <a:r>
              <a:rPr lang="en-US" dirty="0" smtClean="0">
                <a:solidFill>
                  <a:schemeClr val="tx1"/>
                </a:solidFill>
              </a:rPr>
              <a:t> files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03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598" y="499533"/>
            <a:ext cx="10772775" cy="1658198"/>
          </a:xfrm>
        </p:spPr>
        <p:txBody>
          <a:bodyPr/>
          <a:lstStyle/>
          <a:p>
            <a:r>
              <a:rPr lang="en-US" dirty="0" smtClean="0"/>
              <a:t>Octomap</a:t>
            </a:r>
            <a:endParaRPr lang="en-US" dirty="0"/>
          </a:p>
        </p:txBody>
      </p:sp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0162" y="2011680"/>
            <a:ext cx="8144582" cy="3775317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76657" y="2011680"/>
            <a:ext cx="3028446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>
                <a:solidFill>
                  <a:schemeClr val="tx1"/>
                </a:solidFill>
              </a:rPr>
              <a:t>Efficient 3D Occupancy Mapping</a:t>
            </a:r>
          </a:p>
          <a:p>
            <a:pPr marL="0" indent="0">
              <a:buFont typeface="Arial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hlinkClick r:id="rId2"/>
          </p:cNvPr>
          <p:cNvSpPr txBox="1"/>
          <p:nvPr/>
        </p:nvSpPr>
        <p:spPr>
          <a:xfrm>
            <a:off x="8597735" y="5777865"/>
            <a:ext cx="331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hlinkClick r:id="rId2"/>
              </a:rPr>
              <a:t>Octomap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30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E73BA-340F-4FBD-B41F-8B60DCADF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Activity </a:t>
            </a:r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B8985-BD05-49A7-9B3E-287EAF9B1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7" y="2011680"/>
            <a:ext cx="10858120" cy="448338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Grab a computer, use your own, or partner up!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If you are using your own laptop and haven’t installed Ubuntu or ROS please do so. See the installation guide on the course wiki page or the instructors for help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Open Terminal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Navigate </a:t>
            </a:r>
            <a:r>
              <a:rPr lang="en-US" dirty="0">
                <a:solidFill>
                  <a:schemeClr val="tx1"/>
                </a:solidFill>
              </a:rPr>
              <a:t>to ROS-Spring2019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git pull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Open the </a:t>
            </a:r>
            <a:r>
              <a:rPr lang="en-US" dirty="0" smtClean="0">
                <a:solidFill>
                  <a:schemeClr val="tx1"/>
                </a:solidFill>
              </a:rPr>
              <a:t>week7 </a:t>
            </a:r>
            <a:r>
              <a:rPr lang="en-US" dirty="0">
                <a:solidFill>
                  <a:schemeClr val="tx1"/>
                </a:solidFill>
              </a:rPr>
              <a:t>directory and complete the exercises in </a:t>
            </a:r>
            <a:r>
              <a:rPr lang="en-US" b="1" dirty="0" smtClean="0">
                <a:solidFill>
                  <a:schemeClr val="tx1"/>
                </a:solidFill>
              </a:rPr>
              <a:t>lab7.txt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WIFI: Westgate-STEM 		PASSWORD: </a:t>
            </a:r>
            <a:r>
              <a:rPr lang="en-US" dirty="0" err="1">
                <a:solidFill>
                  <a:schemeClr val="tx1"/>
                </a:solidFill>
              </a:rPr>
              <a:t>TheDesignProcess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005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86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rviz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994" y="1328632"/>
            <a:ext cx="7127897" cy="460957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76657" y="2011680"/>
            <a:ext cx="3895344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chemeClr val="tx1"/>
                </a:solidFill>
              </a:rPr>
              <a:t>ROS Visualization tool</a:t>
            </a:r>
          </a:p>
        </p:txBody>
      </p:sp>
    </p:spTree>
    <p:extLst>
      <p:ext uri="{BB962C8B-B14F-4D97-AF65-F5344CB8AC3E}">
        <p14:creationId xmlns:p14="http://schemas.microsoft.com/office/powerpoint/2010/main" val="2419722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71A158-ED84-45BB-9E8F-50501FCC3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7792507" cy="376618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There is a hierarchy of motion controllers in ROS ranging from high-level semantic control to path planning to simple base controllers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b="1" dirty="0">
                <a:solidFill>
                  <a:schemeClr val="tx1"/>
                </a:solidFill>
              </a:rPr>
              <a:t>base controller </a:t>
            </a:r>
            <a:r>
              <a:rPr lang="en-US" dirty="0">
                <a:solidFill>
                  <a:schemeClr val="tx1"/>
                </a:solidFill>
              </a:rPr>
              <a:t>node subscribes to the </a:t>
            </a:r>
            <a:r>
              <a:rPr lang="en-US" b="1" dirty="0">
                <a:solidFill>
                  <a:schemeClr val="tx1"/>
                </a:solidFill>
              </a:rPr>
              <a:t>/</a:t>
            </a:r>
            <a:r>
              <a:rPr lang="en-US" b="1" dirty="0" err="1">
                <a:solidFill>
                  <a:schemeClr val="tx1"/>
                </a:solidFill>
              </a:rPr>
              <a:t>cmd_vel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topic and translates </a:t>
            </a:r>
            <a:r>
              <a:rPr lang="en-US" b="1" dirty="0">
                <a:solidFill>
                  <a:schemeClr val="tx1"/>
                </a:solidFill>
              </a:rPr>
              <a:t>Twist</a:t>
            </a:r>
            <a:r>
              <a:rPr lang="en-US" dirty="0">
                <a:solidFill>
                  <a:schemeClr val="tx1"/>
                </a:solidFill>
              </a:rPr>
              <a:t> messages into motor signals that actually turn the wheels.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Control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6656" y="2011680"/>
            <a:ext cx="6270409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4F335022-2890-4064-A52A-0DCE80124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0071" y="403061"/>
            <a:ext cx="1439019" cy="605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262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71A158-ED84-45BB-9E8F-50501FCC3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5007707" cy="3766185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>
                <a:solidFill>
                  <a:schemeClr val="tx1"/>
                </a:solidFill>
              </a:rPr>
              <a:t>geometry_msgs</a:t>
            </a:r>
            <a:r>
              <a:rPr lang="en-US" b="1" dirty="0">
                <a:solidFill>
                  <a:schemeClr val="tx1"/>
                </a:solidFill>
              </a:rPr>
              <a:t>/Twist: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/>
                </a:solidFill>
              </a:rPr>
              <a:t>geometry_msgs</a:t>
            </a:r>
            <a:r>
              <a:rPr lang="en-US" dirty="0">
                <a:solidFill>
                  <a:schemeClr val="tx1"/>
                </a:solidFill>
              </a:rPr>
              <a:t>/Vector3 linear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float64 x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float64 y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float64 z 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tx1"/>
                </a:solidFill>
              </a:rPr>
              <a:t>geometry_msgs</a:t>
            </a:r>
            <a:r>
              <a:rPr lang="en-US" dirty="0">
                <a:solidFill>
                  <a:schemeClr val="tx1"/>
                </a:solidFill>
              </a:rPr>
              <a:t>/Vector3 angular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float64 x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float64 y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float64 z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</a:t>
            </a:r>
            <a:r>
              <a:rPr lang="en-US" dirty="0" smtClean="0"/>
              <a:t>Message </a:t>
            </a:r>
            <a:r>
              <a:rPr lang="en-US" dirty="0"/>
              <a:t>and Topics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6656" y="2011680"/>
            <a:ext cx="6270409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FCACB6C-1897-4C28-B9BF-D008E4E8123A}"/>
              </a:ext>
            </a:extLst>
          </p:cNvPr>
          <p:cNvSpPr txBox="1">
            <a:spLocks/>
          </p:cNvSpPr>
          <p:nvPr/>
        </p:nvSpPr>
        <p:spPr>
          <a:xfrm>
            <a:off x="6096000" y="2011679"/>
            <a:ext cx="5007707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 dirty="0">
                <a:solidFill>
                  <a:schemeClr val="tx1"/>
                </a:solidFill>
              </a:rPr>
              <a:t>Topics:</a:t>
            </a: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en-US" dirty="0" err="1">
                <a:solidFill>
                  <a:schemeClr val="tx1"/>
                </a:solidFill>
              </a:rPr>
              <a:t>cmd_vel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en-US" dirty="0" err="1">
                <a:solidFill>
                  <a:schemeClr val="tx1"/>
                </a:solidFill>
              </a:rPr>
              <a:t>cmd_vel_mux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en-US" dirty="0" err="1">
                <a:solidFill>
                  <a:schemeClr val="tx1"/>
                </a:solidFill>
              </a:rPr>
              <a:t>cmd_vel_mux</a:t>
            </a:r>
            <a:r>
              <a:rPr lang="en-US" dirty="0">
                <a:solidFill>
                  <a:schemeClr val="tx1"/>
                </a:solidFill>
              </a:rPr>
              <a:t>/input/</a:t>
            </a:r>
            <a:r>
              <a:rPr lang="en-US" dirty="0" err="1">
                <a:solidFill>
                  <a:schemeClr val="tx1"/>
                </a:solidFill>
              </a:rPr>
              <a:t>teleop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708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Today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476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71A158-ED84-45BB-9E8F-50501FCC3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7" y="2011680"/>
            <a:ext cx="6649974" cy="3766185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A family </a:t>
            </a:r>
            <a:r>
              <a:rPr lang="en-US" dirty="0">
                <a:solidFill>
                  <a:schemeClr val="tx1"/>
                </a:solidFill>
              </a:rPr>
              <a:t>of computer algorithms </a:t>
            </a:r>
            <a:r>
              <a:rPr lang="en-US" dirty="0" smtClean="0">
                <a:solidFill>
                  <a:schemeClr val="tx1"/>
                </a:solidFill>
              </a:rPr>
              <a:t>for </a:t>
            </a:r>
            <a:r>
              <a:rPr lang="en-US" dirty="0">
                <a:solidFill>
                  <a:schemeClr val="tx1"/>
                </a:solidFill>
              </a:rPr>
              <a:t>mobile robots which address the problem of </a:t>
            </a:r>
            <a:r>
              <a:rPr lang="en-US" b="1" dirty="0">
                <a:solidFill>
                  <a:schemeClr val="tx1"/>
                </a:solidFill>
              </a:rPr>
              <a:t>generating maps </a:t>
            </a:r>
            <a:r>
              <a:rPr lang="en-US" dirty="0">
                <a:solidFill>
                  <a:schemeClr val="tx1"/>
                </a:solidFill>
              </a:rPr>
              <a:t>from </a:t>
            </a:r>
            <a:r>
              <a:rPr lang="en-US" b="1" dirty="0">
                <a:solidFill>
                  <a:schemeClr val="tx1"/>
                </a:solidFill>
              </a:rPr>
              <a:t>noisy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b="1" dirty="0" smtClean="0">
                <a:solidFill>
                  <a:schemeClr val="tx1"/>
                </a:solidFill>
              </a:rPr>
              <a:t>uncertain sensor data</a:t>
            </a:r>
            <a:r>
              <a:rPr lang="en-US" dirty="0" smtClean="0">
                <a:solidFill>
                  <a:schemeClr val="tx1"/>
                </a:solidFill>
              </a:rPr>
              <a:t>, assuming that </a:t>
            </a:r>
            <a:r>
              <a:rPr lang="en-US" dirty="0">
                <a:solidFill>
                  <a:schemeClr val="tx1"/>
                </a:solidFill>
              </a:rPr>
              <a:t>the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robot </a:t>
            </a:r>
            <a:r>
              <a:rPr lang="en-US" b="1" dirty="0">
                <a:solidFill>
                  <a:schemeClr val="tx1"/>
                </a:solidFill>
              </a:rPr>
              <a:t>pose is </a:t>
            </a:r>
            <a:r>
              <a:rPr lang="en-US" b="1" dirty="0" smtClean="0">
                <a:solidFill>
                  <a:schemeClr val="tx1"/>
                </a:solidFill>
              </a:rPr>
              <a:t>known</a:t>
            </a:r>
            <a:endParaRPr lang="en-US" b="1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The</a:t>
            </a:r>
            <a:r>
              <a:rPr lang="en-US" b="1" dirty="0" smtClean="0">
                <a:solidFill>
                  <a:schemeClr val="tx1"/>
                </a:solidFill>
              </a:rPr>
              <a:t> map </a:t>
            </a:r>
            <a:r>
              <a:rPr lang="en-US" dirty="0" smtClean="0">
                <a:solidFill>
                  <a:schemeClr val="tx1"/>
                </a:solidFill>
              </a:rPr>
              <a:t>is represented as an evenly-spaced grid of binary (occupied or unoccupied) random variables. </a:t>
            </a:r>
            <a:r>
              <a:rPr lang="en-US" b="1" dirty="0" smtClean="0">
                <a:solidFill>
                  <a:schemeClr val="tx1"/>
                </a:solidFill>
              </a:rPr>
              <a:t>Gmapping </a:t>
            </a:r>
            <a:r>
              <a:rPr lang="en-US" dirty="0" smtClean="0">
                <a:solidFill>
                  <a:schemeClr val="tx1"/>
                </a:solidFill>
              </a:rPr>
              <a:t>computes the probability estimates for individual cells from the robot’s odometry and laser scans.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Occupancy Grid Mapping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6656" y="2011680"/>
            <a:ext cx="6270409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intel3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2784" y="2389901"/>
            <a:ext cx="4012987" cy="300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924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B971A158-ED84-45BB-9E8F-50501FCC3C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57224" y="2011680"/>
                <a:ext cx="10753342" cy="3766185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>
                    <a:solidFill>
                      <a:schemeClr val="tx1"/>
                    </a:solidFill>
                  </a:rPr>
                  <a:t>Used for simultaneous localization and mapping (SLAM)</a:t>
                </a:r>
              </a:p>
              <a:p>
                <a:endParaRPr lang="en-US" dirty="0" smtClean="0">
                  <a:solidFill>
                    <a:schemeClr val="tx1"/>
                  </a:solidFill>
                </a:endParaRPr>
              </a:p>
              <a:p>
                <a:r>
                  <a:rPr lang="en-US" dirty="0" smtClean="0">
                    <a:solidFill>
                      <a:schemeClr val="tx1"/>
                    </a:solidFill>
                  </a:rPr>
                  <a:t>The RBPF estimates </a:t>
                </a:r>
                <a:r>
                  <a:rPr lang="en-US" dirty="0">
                    <a:solidFill>
                      <a:schemeClr val="tx1"/>
                    </a:solidFill>
                  </a:rPr>
                  <a:t>the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joint posterior probability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| 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dirty="0" smtClean="0">
                    <a:solidFill>
                      <a:schemeClr val="tx1"/>
                    </a:solidFill>
                  </a:rPr>
                  <a:t>of map </a:t>
                </a:r>
                <a:r>
                  <a:rPr lang="en-US" b="1" dirty="0">
                    <a:solidFill>
                      <a:schemeClr val="tx1"/>
                    </a:solidFill>
                  </a:rPr>
                  <a:t>m</a:t>
                </a:r>
                <a:r>
                  <a:rPr lang="en-US" dirty="0">
                    <a:solidFill>
                      <a:schemeClr val="tx1"/>
                    </a:solidFill>
                  </a:rPr>
                  <a:t> and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trajectory </a:t>
                </a:r>
                <a:r>
                  <a:rPr lang="en-US" b="1" dirty="0" smtClean="0">
                    <a:solidFill>
                      <a:schemeClr val="tx1"/>
                    </a:solidFill>
                  </a:rPr>
                  <a:t>x</a:t>
                </a:r>
                <a:r>
                  <a:rPr lang="en-US" b="1" baseline="-25000" dirty="0" smtClean="0">
                    <a:solidFill>
                      <a:schemeClr val="tx1"/>
                    </a:solidFill>
                  </a:rPr>
                  <a:t>1:t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 of </a:t>
                </a:r>
                <a:r>
                  <a:rPr lang="en-US" dirty="0">
                    <a:solidFill>
                      <a:schemeClr val="tx1"/>
                    </a:solidFill>
                  </a:rPr>
                  <a:t>the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robot. This </a:t>
                </a:r>
                <a:r>
                  <a:rPr lang="en-US" dirty="0">
                    <a:solidFill>
                      <a:schemeClr val="tx1"/>
                    </a:solidFill>
                  </a:rPr>
                  <a:t>estimation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is performed given sensor data </a:t>
                </a:r>
                <a:r>
                  <a:rPr lang="en-US" b="1" dirty="0" smtClean="0">
                    <a:solidFill>
                      <a:schemeClr val="tx1"/>
                    </a:solidFill>
                  </a:rPr>
                  <a:t>z</a:t>
                </a:r>
                <a:r>
                  <a:rPr lang="en-US" b="1" baseline="-25000" dirty="0" smtClean="0">
                    <a:solidFill>
                      <a:schemeClr val="tx1"/>
                    </a:solidFill>
                  </a:rPr>
                  <a:t>1:t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and odometry </a:t>
                </a:r>
                <a:r>
                  <a:rPr lang="en-US" dirty="0">
                    <a:solidFill>
                      <a:schemeClr val="tx1"/>
                    </a:solidFill>
                  </a:rPr>
                  <a:t>measurements </a:t>
                </a:r>
                <a:r>
                  <a:rPr lang="en-US" b="1" dirty="0">
                    <a:solidFill>
                      <a:schemeClr val="tx1"/>
                    </a:solidFill>
                  </a:rPr>
                  <a:t>u</a:t>
                </a:r>
                <a:r>
                  <a:rPr lang="en-US" b="1" baseline="-25000" dirty="0">
                    <a:solidFill>
                      <a:schemeClr val="tx1"/>
                    </a:solidFill>
                  </a:rPr>
                  <a:t>1:t−1</a:t>
                </a:r>
                <a:r>
                  <a:rPr lang="en-US" baseline="-25000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obtained by the </a:t>
                </a:r>
                <a:r>
                  <a:rPr lang="en-US" dirty="0">
                    <a:solidFill>
                      <a:schemeClr val="tx1"/>
                    </a:solidFill>
                  </a:rPr>
                  <a:t>mobile robot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.</a:t>
                </a:r>
              </a:p>
              <a:p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US" dirty="0" smtClean="0">
                    <a:solidFill>
                      <a:schemeClr val="tx1"/>
                    </a:solidFill>
                  </a:rPr>
                  <a:t>The </a:t>
                </a:r>
                <a:r>
                  <a:rPr lang="en-US" dirty="0">
                    <a:solidFill>
                      <a:schemeClr val="tx1"/>
                    </a:solidFill>
                  </a:rPr>
                  <a:t>f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actorization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| 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| 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 · </m:t>
                    </m:r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| 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>
                    <a:solidFill>
                      <a:schemeClr val="tx1"/>
                    </a:solidFill>
                  </a:rPr>
                  <a:t> allows us to first estimate the trajectory and then compute the map based on the trajectory.</a:t>
                </a:r>
              </a:p>
              <a:p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US" dirty="0" smtClean="0">
                    <a:solidFill>
                      <a:schemeClr val="tx1"/>
                    </a:solidFill>
                  </a:rPr>
                  <a:t>A particle filter of </a:t>
                </a:r>
                <a:r>
                  <a:rPr lang="en-US" b="1" dirty="0" smtClean="0">
                    <a:solidFill>
                      <a:schemeClr val="tx1"/>
                    </a:solidFill>
                  </a:rPr>
                  <a:t>n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 particles is used to estimate the trajectory, where each particle is a possible </a:t>
                </a:r>
                <a:r>
                  <a:rPr lang="en-US" b="1" dirty="0" smtClean="0">
                    <a:solidFill>
                      <a:schemeClr val="tx1"/>
                    </a:solidFill>
                  </a:rPr>
                  <a:t>x</a:t>
                </a:r>
                <a:r>
                  <a:rPr lang="en-US" b="1" baseline="-25000" dirty="0" smtClean="0">
                    <a:solidFill>
                      <a:schemeClr val="tx1"/>
                    </a:solidFill>
                  </a:rPr>
                  <a:t>1:t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. 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B971A158-ED84-45BB-9E8F-50501FCC3C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57224" y="2011680"/>
                <a:ext cx="10753342" cy="3766185"/>
              </a:xfrm>
              <a:blipFill>
                <a:blip r:embed="rId2"/>
                <a:stretch>
                  <a:fillRect t="-3722" r="-6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Rao-</a:t>
            </a:r>
            <a:r>
              <a:rPr lang="en-US" dirty="0" err="1" smtClean="0"/>
              <a:t>Blackwellized</a:t>
            </a:r>
            <a:r>
              <a:rPr lang="en-US" dirty="0" smtClean="0"/>
              <a:t> Particle Filter (RBPF)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6656" y="2011680"/>
            <a:ext cx="6270409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281161" y="6488668"/>
            <a:ext cx="2754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hlinkClick r:id="rId3"/>
              </a:rPr>
              <a:t>gmapping paper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76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Gmapping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1. {</a:t>
            </a:r>
            <a:r>
              <a:rPr lang="en-US" b="1" dirty="0" smtClean="0">
                <a:solidFill>
                  <a:schemeClr val="tx1"/>
                </a:solidFill>
              </a:rPr>
              <a:t>x</a:t>
            </a:r>
            <a:r>
              <a:rPr lang="en-US" b="1" baseline="30000" dirty="0" smtClean="0">
                <a:solidFill>
                  <a:schemeClr val="tx1"/>
                </a:solidFill>
              </a:rPr>
              <a:t>i</a:t>
            </a:r>
            <a:r>
              <a:rPr lang="en-US" b="1" baseline="-25000" dirty="0" smtClean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} is estimated from the previous </a:t>
            </a:r>
            <a:r>
              <a:rPr lang="en-US" dirty="0">
                <a:solidFill>
                  <a:schemeClr val="tx1"/>
                </a:solidFill>
              </a:rPr>
              <a:t>{</a:t>
            </a:r>
            <a:r>
              <a:rPr lang="en-US" b="1" dirty="0" smtClean="0">
                <a:solidFill>
                  <a:schemeClr val="tx1"/>
                </a:solidFill>
              </a:rPr>
              <a:t>x</a:t>
            </a:r>
            <a:r>
              <a:rPr lang="en-US" b="1" baseline="30000" dirty="0" smtClean="0">
                <a:solidFill>
                  <a:schemeClr val="tx1"/>
                </a:solidFill>
              </a:rPr>
              <a:t>i</a:t>
            </a:r>
            <a:r>
              <a:rPr lang="en-US" b="1" baseline="-25000" dirty="0" smtClean="0">
                <a:solidFill>
                  <a:schemeClr val="tx1"/>
                </a:solidFill>
              </a:rPr>
              <a:t>t-1</a:t>
            </a:r>
            <a:r>
              <a:rPr lang="en-US" dirty="0" smtClean="0">
                <a:solidFill>
                  <a:schemeClr val="tx1"/>
                </a:solidFill>
              </a:rPr>
              <a:t>} and odometry </a:t>
            </a:r>
            <a:r>
              <a:rPr lang="en-US" b="1" dirty="0" smtClean="0">
                <a:solidFill>
                  <a:schemeClr val="tx1"/>
                </a:solidFill>
              </a:rPr>
              <a:t>u</a:t>
            </a:r>
            <a:r>
              <a:rPr lang="en-US" b="1" baseline="-25000" dirty="0" smtClean="0">
                <a:solidFill>
                  <a:schemeClr val="tx1"/>
                </a:solidFill>
              </a:rPr>
              <a:t>t-1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2. A scan-matching algorithm (e.g. VASCO) attempts to match the laser scan to the map </a:t>
            </a:r>
            <a:r>
              <a:rPr lang="en-US" b="1" dirty="0" smtClean="0">
                <a:solidFill>
                  <a:schemeClr val="tx1"/>
                </a:solidFill>
              </a:rPr>
              <a:t>m</a:t>
            </a:r>
            <a:r>
              <a:rPr lang="en-US" b="1" baseline="30000" dirty="0" smtClean="0">
                <a:solidFill>
                  <a:schemeClr val="tx1"/>
                </a:solidFill>
              </a:rPr>
              <a:t>i</a:t>
            </a:r>
            <a:r>
              <a:rPr lang="en-US" b="1" baseline="-25000" dirty="0" smtClean="0">
                <a:solidFill>
                  <a:schemeClr val="tx1"/>
                </a:solidFill>
              </a:rPr>
              <a:t>t-1</a:t>
            </a:r>
            <a:r>
              <a:rPr lang="en-US" dirty="0" smtClean="0">
                <a:solidFill>
                  <a:schemeClr val="tx1"/>
                </a:solidFill>
              </a:rPr>
              <a:t> for a set of sampling points around </a:t>
            </a:r>
            <a:r>
              <a:rPr lang="en-US" b="1" dirty="0" smtClean="0">
                <a:solidFill>
                  <a:schemeClr val="tx1"/>
                </a:solidFill>
              </a:rPr>
              <a:t>x</a:t>
            </a:r>
            <a:r>
              <a:rPr lang="en-US" b="1" baseline="30000" dirty="0" smtClean="0">
                <a:solidFill>
                  <a:schemeClr val="tx1"/>
                </a:solidFill>
              </a:rPr>
              <a:t>i</a:t>
            </a:r>
            <a:r>
              <a:rPr lang="en-US" b="1" baseline="-25000" dirty="0" smtClean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, resulting in a probability distribution for each </a:t>
            </a:r>
            <a:r>
              <a:rPr lang="en-US" b="1" dirty="0">
                <a:solidFill>
                  <a:schemeClr val="tx1"/>
                </a:solidFill>
              </a:rPr>
              <a:t>x</a:t>
            </a:r>
            <a:r>
              <a:rPr lang="en-US" b="1" baseline="30000" dirty="0">
                <a:solidFill>
                  <a:schemeClr val="tx1"/>
                </a:solidFill>
              </a:rPr>
              <a:t>i</a:t>
            </a:r>
            <a:r>
              <a:rPr lang="en-US" b="1" baseline="-25000" dirty="0">
                <a:solidFill>
                  <a:schemeClr val="tx1"/>
                </a:solidFill>
              </a:rPr>
              <a:t>t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3. New</a:t>
            </a:r>
            <a:r>
              <a:rPr lang="en-US" b="1" dirty="0" smtClean="0">
                <a:solidFill>
                  <a:schemeClr val="tx1"/>
                </a:solidFill>
              </a:rPr>
              <a:t> x</a:t>
            </a:r>
            <a:r>
              <a:rPr lang="en-US" b="1" baseline="30000" dirty="0" smtClean="0">
                <a:solidFill>
                  <a:schemeClr val="tx1"/>
                </a:solidFill>
              </a:rPr>
              <a:t>i</a:t>
            </a:r>
            <a:r>
              <a:rPr lang="en-US" b="1" baseline="-25000" dirty="0" smtClean="0">
                <a:solidFill>
                  <a:schemeClr val="tx1"/>
                </a:solidFill>
              </a:rPr>
              <a:t>t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are computed from the Gaussian approximation of the scan-matching probability distributions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4. The maps {</a:t>
            </a:r>
            <a:r>
              <a:rPr lang="en-US" b="1" dirty="0" smtClean="0">
                <a:solidFill>
                  <a:schemeClr val="tx1"/>
                </a:solidFill>
              </a:rPr>
              <a:t>m</a:t>
            </a:r>
            <a:r>
              <a:rPr lang="en-US" b="1" baseline="30000" dirty="0" smtClean="0">
                <a:solidFill>
                  <a:schemeClr val="tx1"/>
                </a:solidFill>
              </a:rPr>
              <a:t>i</a:t>
            </a:r>
            <a:r>
              <a:rPr lang="en-US" b="1" baseline="-25000" dirty="0" smtClean="0">
                <a:solidFill>
                  <a:schemeClr val="tx1"/>
                </a:solidFill>
              </a:rPr>
              <a:t>t-1</a:t>
            </a:r>
            <a:r>
              <a:rPr lang="en-US" dirty="0" smtClean="0">
                <a:solidFill>
                  <a:schemeClr val="tx1"/>
                </a:solidFill>
              </a:rPr>
              <a:t>} are updated based on the new </a:t>
            </a:r>
            <a:r>
              <a:rPr lang="en-US" b="1" dirty="0">
                <a:solidFill>
                  <a:schemeClr val="tx1"/>
                </a:solidFill>
              </a:rPr>
              <a:t>x</a:t>
            </a:r>
            <a:r>
              <a:rPr lang="en-US" b="1" baseline="30000" dirty="0">
                <a:solidFill>
                  <a:schemeClr val="tx1"/>
                </a:solidFill>
              </a:rPr>
              <a:t>i</a:t>
            </a:r>
            <a:r>
              <a:rPr lang="en-US" b="1" baseline="-25000" dirty="0">
                <a:solidFill>
                  <a:schemeClr val="tx1"/>
                </a:solidFill>
              </a:rPr>
              <a:t>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105120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44E3BB9A-3BF5-4BE4-90CF-48BFABC785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4033</TotalTime>
  <Words>363</Words>
  <Application>Microsoft Office PowerPoint</Application>
  <PresentationFormat>Widescreen</PresentationFormat>
  <Paragraphs>63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Metropolitan</vt:lpstr>
      <vt:lpstr>Grid Mapping</vt:lpstr>
      <vt:lpstr>Review</vt:lpstr>
      <vt:lpstr>rviz</vt:lpstr>
      <vt:lpstr>Motion Control</vt:lpstr>
      <vt:lpstr>Motion Message and Topics</vt:lpstr>
      <vt:lpstr>Today</vt:lpstr>
      <vt:lpstr>Occupancy Grid Mapping</vt:lpstr>
      <vt:lpstr>Rao-Blackwellized Particle Filter (RBPF)</vt:lpstr>
      <vt:lpstr>Gmapping Algorithm</vt:lpstr>
      <vt:lpstr>Map</vt:lpstr>
      <vt:lpstr>Octomap</vt:lpstr>
      <vt:lpstr>Lab Activity 7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Operating System Course</dc:title>
  <dc:creator>jsowinski12@yahoo.com</dc:creator>
  <cp:lastModifiedBy>Sowinski, James P CIV GXMM, GXPM</cp:lastModifiedBy>
  <cp:revision>134</cp:revision>
  <dcterms:created xsi:type="dcterms:W3CDTF">2019-01-17T12:20:25Z</dcterms:created>
  <dcterms:modified xsi:type="dcterms:W3CDTF">2019-03-21T16:53:55Z</dcterms:modified>
</cp:coreProperties>
</file>